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4"/>
  </p:notesMasterIdLst>
  <p:sldIdLst>
    <p:sldId id="350" r:id="rId4"/>
    <p:sldId id="347" r:id="rId5"/>
    <p:sldId id="438" r:id="rId6"/>
    <p:sldId id="259" r:id="rId7"/>
    <p:sldId id="439" r:id="rId8"/>
    <p:sldId id="351" r:id="rId9"/>
    <p:sldId id="440" r:id="rId10"/>
    <p:sldId id="441" r:id="rId11"/>
    <p:sldId id="442" r:id="rId12"/>
    <p:sldId id="443" r:id="rId13"/>
    <p:sldId id="445" r:id="rId14"/>
    <p:sldId id="427" r:id="rId15"/>
    <p:sldId id="428" r:id="rId16"/>
    <p:sldId id="444" r:id="rId17"/>
    <p:sldId id="422" r:id="rId18"/>
    <p:sldId id="424" r:id="rId19"/>
    <p:sldId id="425" r:id="rId20"/>
    <p:sldId id="426" r:id="rId21"/>
    <p:sldId id="437" r:id="rId22"/>
    <p:sldId id="3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32" y="7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28BF2C-FD3F-4BC1-9681-D9CC253C7506}"/>
              </a:ext>
            </a:extLst>
          </p:cNvPr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8A446D2-98C7-45E7-B19F-123D3BEAE1EF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DEDC21F-91B9-4FC1-BD92-B73D3024360D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7B542A-B0D0-4B8E-AB5E-BF10755CADFB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678BF8A-AFF6-4BEF-9E92-33BBE80839B8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1CF5C7-E081-40B8-8125-059CA21F48A3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A9FEF5-283D-4964-8257-841DFA7F4B9A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F13ACD6-F114-415B-A1F9-A07B12BC5A3B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BAF14C-2FAF-49D5-8DE7-0464172FC380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8A158EF-20BB-48F4-9C13-1B0465152FFE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9E77D7-6247-4FDC-AFE3-CFFCB6B71D51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61081F-5F1A-4018-A6BA-13BEB671FD04}"/>
              </a:ext>
            </a:extLst>
          </p:cNvPr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DD92725B-EBC5-4981-8E6A-519EBCDA6916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B7AC7EBE-2DEA-455B-804E-D4266757B10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62CDEA1F-2ED1-4167-AB42-5942E4230444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47694936-5C73-41FD-9478-F1EE856A3736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726050A1-0D65-432F-9025-002D1F9D16D2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6E93A2EE-533E-4173-B9C1-230F88A434D6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1BD616-0CF2-4769-BF9B-3DA738C39A7E}"/>
                </a:ext>
              </a:extLst>
            </p:cNvPr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6CBACA6-DCCA-4141-88D1-A0F35CE0CE98}"/>
                  </a:ext>
                </a:extLst>
              </p:cNvPr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DD864FA-A0BC-492E-BF4D-88C9CC2B47B1}"/>
                  </a:ext>
                </a:extLst>
              </p:cNvPr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EED5E027-9868-480D-BCAF-3CB2A4760A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1F8E4CC-7F51-4081-861E-1765E691CB7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B86C1D0-37CE-4CE6-8F5F-45D6D9096D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912499-8943-4446-B7DB-52E7E11DD116}"/>
              </a:ext>
            </a:extLst>
          </p:cNvPr>
          <p:cNvSpPr/>
          <p:nvPr userDrawn="1"/>
        </p:nvSpPr>
        <p:spPr>
          <a:xfrm>
            <a:off x="6908167" y="5662484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64D84620-C430-4343-A8AC-1EDAD2FA2532}"/>
              </a:ext>
            </a:extLst>
          </p:cNvPr>
          <p:cNvGrpSpPr/>
          <p:nvPr userDrawn="1"/>
        </p:nvGrpSpPr>
        <p:grpSpPr>
          <a:xfrm>
            <a:off x="7079704" y="2354198"/>
            <a:ext cx="4354942" cy="351497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DAC6ED-B140-430B-8F6A-5C22A06CC49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0DBE39D-A41A-4CD0-93D5-524B5A656C9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506EBDC-A221-4B9E-846E-D40D68E65E13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4CE7109-56FC-41FD-9C37-5F919DBE628B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ACA3D7-0059-49CD-949A-846D8DE621FF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43B9F79-AF6C-44E6-854F-3D7B1B9CB86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E14ECF-3C3F-4E5F-9AB7-7552A4E8BEA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40EFF0-CFD8-4BCA-B566-7AD775851DD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0FE08202-A68B-480F-B31B-EA88374D52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473" y="2541394"/>
            <a:ext cx="4108512" cy="23723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93C4C34-BF68-4D0D-95CF-EAF16D786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09EF71CE-87BE-42CE-84FA-EC400997E674}"/>
              </a:ext>
            </a:extLst>
          </p:cNvPr>
          <p:cNvSpPr/>
          <p:nvPr userDrawn="1"/>
        </p:nvSpPr>
        <p:spPr>
          <a:xfrm rot="18445581">
            <a:off x="8182359" y="1955261"/>
            <a:ext cx="2703820" cy="2703820"/>
          </a:xfrm>
          <a:prstGeom prst="roundRect">
            <a:avLst>
              <a:gd name="adj" fmla="val 82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10814E9-9391-4339-9432-93BE201B0A64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47164" y="1420039"/>
            <a:ext cx="3774210" cy="3774264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631633"/>
            <a:ext cx="12192000" cy="32681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5486631" y="1787843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7542257" y="1787843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8" hasCustomPrompt="1"/>
          </p:nvPr>
        </p:nvSpPr>
        <p:spPr>
          <a:xfrm>
            <a:off x="9597883" y="1787843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9" hasCustomPrompt="1"/>
          </p:nvPr>
        </p:nvSpPr>
        <p:spPr>
          <a:xfrm>
            <a:off x="5486631" y="3351282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20" hasCustomPrompt="1"/>
          </p:nvPr>
        </p:nvSpPr>
        <p:spPr>
          <a:xfrm>
            <a:off x="7542257" y="3351282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21" hasCustomPrompt="1"/>
          </p:nvPr>
        </p:nvSpPr>
        <p:spPr>
          <a:xfrm>
            <a:off x="9597883" y="3351282"/>
            <a:ext cx="1883635" cy="1358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4986069"/>
            <a:ext cx="12192000" cy="1768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78458F6-F039-4D39-8487-A2DC48D554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4"/>
            <a:ext cx="1189672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8148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80" r:id="rId6"/>
    <p:sldLayoutId id="2147483681" r:id="rId7"/>
    <p:sldLayoutId id="2147483683" r:id="rId8"/>
    <p:sldLayoutId id="2147483682" r:id="rId9"/>
    <p:sldLayoutId id="2147483685" r:id="rId10"/>
    <p:sldLayoutId id="2147483686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UI/UI/UI/bin/Release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../UI/UI/UI/bin/Release/UI.ex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5773773" y="983182"/>
            <a:ext cx="574145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청약</a:t>
            </a:r>
            <a:endParaRPr lang="en-US" altLang="ko-KR" sz="54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분양 정보 조회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99CA18-25A5-4560-A273-E32C4354A145}"/>
              </a:ext>
            </a:extLst>
          </p:cNvPr>
          <p:cNvGrpSpPr/>
          <p:nvPr/>
        </p:nvGrpSpPr>
        <p:grpSpPr>
          <a:xfrm>
            <a:off x="9958827" y="2748572"/>
            <a:ext cx="1428206" cy="210411"/>
            <a:chOff x="4798423" y="1698171"/>
            <a:chExt cx="2009787" cy="296092"/>
          </a:xfrm>
        </p:grpSpPr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F28AC92F-81B4-43EE-9ECB-7C4466108E3F}"/>
                </a:ext>
              </a:extLst>
            </p:cNvPr>
            <p:cNvSpPr/>
            <p:nvPr/>
          </p:nvSpPr>
          <p:spPr>
            <a:xfrm>
              <a:off x="4798423" y="1698171"/>
              <a:ext cx="296092" cy="29609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E72C97FC-6A36-41B3-8D44-815F906CF2A3}"/>
                </a:ext>
              </a:extLst>
            </p:cNvPr>
            <p:cNvSpPr/>
            <p:nvPr/>
          </p:nvSpPr>
          <p:spPr>
            <a:xfrm>
              <a:off x="5141162" y="1698171"/>
              <a:ext cx="296092" cy="2960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D742C15A-323F-4D0C-9088-47257F58AB30}"/>
                </a:ext>
              </a:extLst>
            </p:cNvPr>
            <p:cNvSpPr/>
            <p:nvPr/>
          </p:nvSpPr>
          <p:spPr>
            <a:xfrm>
              <a:off x="5483901" y="1698171"/>
              <a:ext cx="296092" cy="29609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14BAB5C2-B667-473E-A5CE-7A766495463A}"/>
                </a:ext>
              </a:extLst>
            </p:cNvPr>
            <p:cNvSpPr/>
            <p:nvPr/>
          </p:nvSpPr>
          <p:spPr>
            <a:xfrm>
              <a:off x="5826640" y="1698171"/>
              <a:ext cx="296092" cy="29609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37">
              <a:extLst>
                <a:ext uri="{FF2B5EF4-FFF2-40B4-BE49-F238E27FC236}">
                  <a16:creationId xmlns:a16="http://schemas.microsoft.com/office/drawing/2014/main" id="{6CB4BD28-C194-4986-A182-614FA6BC2665}"/>
                </a:ext>
              </a:extLst>
            </p:cNvPr>
            <p:cNvSpPr/>
            <p:nvPr/>
          </p:nvSpPr>
          <p:spPr>
            <a:xfrm>
              <a:off x="6169379" y="1698171"/>
              <a:ext cx="296092" cy="296092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C08C4BB6-BD7F-4B10-9CAC-55B02BE5E91F}"/>
                </a:ext>
              </a:extLst>
            </p:cNvPr>
            <p:cNvSpPr/>
            <p:nvPr/>
          </p:nvSpPr>
          <p:spPr>
            <a:xfrm>
              <a:off x="6512118" y="1698171"/>
              <a:ext cx="296092" cy="29609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9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844" y="-364880"/>
            <a:ext cx="12097317" cy="8990025"/>
            <a:chOff x="1013117" y="133350"/>
            <a:chExt cx="98453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013117" y="133350"/>
              <a:ext cx="98453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6" y="649981"/>
              <a:ext cx="8987510" cy="5133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32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65901" y="145279"/>
            <a:ext cx="9997783" cy="7429773"/>
            <a:chOff x="1222660" y="232370"/>
            <a:chExt cx="99977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222660" y="232370"/>
              <a:ext cx="99977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613" y="635482"/>
              <a:ext cx="9165877" cy="5155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2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1" t="6195" r="1731" b="8689"/>
          <a:stretch/>
        </p:blipFill>
        <p:spPr>
          <a:xfrm>
            <a:off x="0" y="0"/>
            <a:ext cx="12192000" cy="70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t="6194" r="1731" b="8831"/>
          <a:stretch/>
        </p:blipFill>
        <p:spPr>
          <a:xfrm>
            <a:off x="0" y="-1"/>
            <a:ext cx="12131040" cy="70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0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6378" r="1729" b="8481"/>
          <a:stretch/>
        </p:blipFill>
        <p:spPr>
          <a:xfrm>
            <a:off x="0" y="0"/>
            <a:ext cx="12192000" cy="70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t="6479" r="1810" b="9116"/>
          <a:stretch/>
        </p:blipFill>
        <p:spPr>
          <a:xfrm>
            <a:off x="0" y="0"/>
            <a:ext cx="12192000" cy="70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6337" r="1653" b="8689"/>
          <a:stretch/>
        </p:blipFill>
        <p:spPr>
          <a:xfrm>
            <a:off x="0" y="-60963"/>
            <a:ext cx="12192000" cy="70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6053" r="1652" b="8682"/>
          <a:stretch/>
        </p:blipFill>
        <p:spPr>
          <a:xfrm>
            <a:off x="-1" y="-1"/>
            <a:ext cx="12192001" cy="70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t="6177" r="1611" b="8671"/>
          <a:stretch/>
        </p:blipFill>
        <p:spPr>
          <a:xfrm>
            <a:off x="0" y="0"/>
            <a:ext cx="12192000" cy="70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22778" y="34009"/>
            <a:ext cx="10997561" cy="8172750"/>
            <a:chOff x="1222667" y="57150"/>
            <a:chExt cx="99977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222667" y="57150"/>
              <a:ext cx="99977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5419898" y="2435629"/>
              <a:ext cx="796044" cy="590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898" y="2516205"/>
              <a:ext cx="895350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919F14D-0629-49BE-B19C-AE1E1190E593}"/>
              </a:ext>
            </a:extLst>
          </p:cNvPr>
          <p:cNvGrpSpPr/>
          <p:nvPr/>
        </p:nvGrpSpPr>
        <p:grpSpPr>
          <a:xfrm>
            <a:off x="4319810" y="511057"/>
            <a:ext cx="3439004" cy="1263095"/>
            <a:chOff x="3846616" y="872817"/>
            <a:chExt cx="3439004" cy="1263095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5E331E1B-AF94-4FA3-846C-0E3EEE116C44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069B9-F00A-4E84-AB65-7E172862519D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주택 청약이란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221EFA-5A73-4078-B33E-B1DDBDD59FDC}"/>
                </a:ext>
              </a:extLst>
            </p:cNvPr>
            <p:cNvSpPr txBox="1"/>
            <p:nvPr/>
          </p:nvSpPr>
          <p:spPr>
            <a:xfrm>
              <a:off x="4645984" y="1858913"/>
              <a:ext cx="263963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주택 청약의 역사</a:t>
              </a:r>
              <a:endPara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F124F-BE4A-4DD7-9C72-41497CB1D72A}"/>
                </a:ext>
              </a:extLst>
            </p:cNvPr>
            <p:cNvSpPr txBox="1"/>
            <p:nvPr/>
          </p:nvSpPr>
          <p:spPr>
            <a:xfrm>
              <a:off x="3960874" y="1041668"/>
              <a:ext cx="57085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87D450-561F-4A6E-9495-38DC174B08C1}"/>
              </a:ext>
            </a:extLst>
          </p:cNvPr>
          <p:cNvGrpSpPr/>
          <p:nvPr/>
        </p:nvGrpSpPr>
        <p:grpSpPr>
          <a:xfrm>
            <a:off x="8198776" y="511057"/>
            <a:ext cx="3439004" cy="1447761"/>
            <a:chOff x="3846616" y="872817"/>
            <a:chExt cx="3439004" cy="1447761"/>
          </a:xfrm>
        </p:grpSpPr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35E1E3A0-E862-4E23-A757-0C9928866E86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4B5E3-2A45-472A-AC17-476CFBEE0B07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API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0CAA80-FC38-4301-8A76-F694D8BA92AA}"/>
                </a:ext>
              </a:extLst>
            </p:cNvPr>
            <p:cNvSpPr txBox="1"/>
            <p:nvPr/>
          </p:nvSpPr>
          <p:spPr>
            <a:xfrm>
              <a:off x="4645984" y="1674247"/>
              <a:ext cx="2639636" cy="646331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공공데이터포털</a:t>
              </a:r>
              <a:endPara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한국부동산원 </a:t>
              </a:r>
              <a:endPara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전국 청약 분양정보 조회 서비스</a:t>
              </a:r>
              <a:endPara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0B05B5-57A7-4CDF-87AA-201426AF9FCE}"/>
                </a:ext>
              </a:extLst>
            </p:cNvPr>
            <p:cNvSpPr txBox="1"/>
            <p:nvPr/>
          </p:nvSpPr>
          <p:spPr>
            <a:xfrm>
              <a:off x="3913576" y="1041668"/>
              <a:ext cx="68511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00383C-054A-4DEB-B1E7-7135CC585890}"/>
              </a:ext>
            </a:extLst>
          </p:cNvPr>
          <p:cNvGrpSpPr/>
          <p:nvPr/>
        </p:nvGrpSpPr>
        <p:grpSpPr>
          <a:xfrm>
            <a:off x="4319810" y="2306597"/>
            <a:ext cx="3324746" cy="799366"/>
            <a:chOff x="3846616" y="872817"/>
            <a:chExt cx="3324746" cy="799366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8AF083CA-B63B-4077-873C-7A49CD5BD6EE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24024C-4394-4AA9-B106-19AD6CEC44F5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Code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644FF9-F5C7-46F7-8E3C-2DB9EF76F860}"/>
                </a:ext>
              </a:extLst>
            </p:cNvPr>
            <p:cNvSpPr txBox="1"/>
            <p:nvPr/>
          </p:nvSpPr>
          <p:spPr>
            <a:xfrm>
              <a:off x="3929342" y="1041668"/>
              <a:ext cx="63781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9BE5FE-5C28-4A85-A9E2-D2AFABC1DF81}"/>
              </a:ext>
            </a:extLst>
          </p:cNvPr>
          <p:cNvGrpSpPr/>
          <p:nvPr/>
        </p:nvGrpSpPr>
        <p:grpSpPr>
          <a:xfrm>
            <a:off x="8198776" y="2306597"/>
            <a:ext cx="3324746" cy="799366"/>
            <a:chOff x="3846616" y="872817"/>
            <a:chExt cx="3324746" cy="799366"/>
          </a:xfrm>
        </p:grpSpPr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C88A6A46-06C7-4D1B-8C27-382A133918BE}"/>
                </a:ext>
              </a:extLst>
            </p:cNvPr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D70CAC-C97B-4F15-8108-31B8E23A9070}"/>
                </a:ext>
              </a:extLst>
            </p:cNvPr>
            <p:cNvSpPr txBox="1"/>
            <p:nvPr/>
          </p:nvSpPr>
          <p:spPr>
            <a:xfrm>
              <a:off x="4760242" y="1041668"/>
              <a:ext cx="241112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프로그램 실행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9100BE-BFDA-4753-A804-F2B976A1D235}"/>
                </a:ext>
              </a:extLst>
            </p:cNvPr>
            <p:cNvSpPr txBox="1"/>
            <p:nvPr/>
          </p:nvSpPr>
          <p:spPr>
            <a:xfrm>
              <a:off x="3913576" y="1041668"/>
              <a:ext cx="68511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90082E-27F4-44FA-8DD7-B78205076E5D}"/>
              </a:ext>
            </a:extLst>
          </p:cNvPr>
          <p:cNvGrpSpPr/>
          <p:nvPr/>
        </p:nvGrpSpPr>
        <p:grpSpPr>
          <a:xfrm>
            <a:off x="775490" y="5563791"/>
            <a:ext cx="1428206" cy="210411"/>
            <a:chOff x="4798423" y="1698171"/>
            <a:chExt cx="2009787" cy="296092"/>
          </a:xfrm>
        </p:grpSpPr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E7780D1-E1EF-4C94-8088-A3378210A7AF}"/>
                </a:ext>
              </a:extLst>
            </p:cNvPr>
            <p:cNvSpPr/>
            <p:nvPr/>
          </p:nvSpPr>
          <p:spPr>
            <a:xfrm>
              <a:off x="4798423" y="1698171"/>
              <a:ext cx="296092" cy="29609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705AED59-D6D6-4F5C-B109-D2F8C595B0CE}"/>
                </a:ext>
              </a:extLst>
            </p:cNvPr>
            <p:cNvSpPr/>
            <p:nvPr/>
          </p:nvSpPr>
          <p:spPr>
            <a:xfrm>
              <a:off x="5141162" y="1698171"/>
              <a:ext cx="296092" cy="2960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CFA6CA23-42DE-4C42-8CAC-D10A6AB9ABE1}"/>
                </a:ext>
              </a:extLst>
            </p:cNvPr>
            <p:cNvSpPr/>
            <p:nvPr/>
          </p:nvSpPr>
          <p:spPr>
            <a:xfrm>
              <a:off x="5483901" y="1698171"/>
              <a:ext cx="296092" cy="29609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555EBA91-CDD4-4FF7-85BC-9795B2887ED4}"/>
                </a:ext>
              </a:extLst>
            </p:cNvPr>
            <p:cNvSpPr/>
            <p:nvPr/>
          </p:nvSpPr>
          <p:spPr>
            <a:xfrm>
              <a:off x="5826640" y="1698171"/>
              <a:ext cx="296092" cy="29609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104E5DDC-B479-4B07-BF38-E596A9963DD2}"/>
                </a:ext>
              </a:extLst>
            </p:cNvPr>
            <p:cNvSpPr/>
            <p:nvPr/>
          </p:nvSpPr>
          <p:spPr>
            <a:xfrm>
              <a:off x="6169379" y="1698171"/>
              <a:ext cx="296092" cy="296092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38D72AB2-9AC4-4E12-BF59-B417E0153C6C}"/>
                </a:ext>
              </a:extLst>
            </p:cNvPr>
            <p:cNvSpPr/>
            <p:nvPr/>
          </p:nvSpPr>
          <p:spPr>
            <a:xfrm>
              <a:off x="6512118" y="1698171"/>
              <a:ext cx="296092" cy="29609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61EA99-52EC-41E0-AA37-9A058C528F7C}"/>
              </a:ext>
            </a:extLst>
          </p:cNvPr>
          <p:cNvSpPr txBox="1"/>
          <p:nvPr/>
        </p:nvSpPr>
        <p:spPr>
          <a:xfrm>
            <a:off x="3697378" y="3867826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THANK YOU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4EA0DABE-4FAA-4DC6-8E45-A6ED1608D2F2}"/>
              </a:ext>
            </a:extLst>
          </p:cNvPr>
          <p:cNvGrpSpPr/>
          <p:nvPr/>
        </p:nvGrpSpPr>
        <p:grpSpPr>
          <a:xfrm>
            <a:off x="4795223" y="2323016"/>
            <a:ext cx="2604286" cy="1334316"/>
            <a:chOff x="130630" y="113212"/>
            <a:chExt cx="2604286" cy="133431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A6B022C-54E6-4210-9B3B-14BF3F13DB16}"/>
                </a:ext>
              </a:extLst>
            </p:cNvPr>
            <p:cNvSpPr/>
            <p:nvPr/>
          </p:nvSpPr>
          <p:spPr>
            <a:xfrm>
              <a:off x="617248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2E6573F-EB2E-4F55-9FC0-74CBB52355F8}"/>
                </a:ext>
              </a:extLst>
            </p:cNvPr>
            <p:cNvSpPr/>
            <p:nvPr/>
          </p:nvSpPr>
          <p:spPr>
            <a:xfrm>
              <a:off x="678207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506588B-F4D1-4231-B596-92F47FABCD2A}"/>
                </a:ext>
              </a:extLst>
            </p:cNvPr>
            <p:cNvSpPr/>
            <p:nvPr/>
          </p:nvSpPr>
          <p:spPr>
            <a:xfrm>
              <a:off x="678207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05EDE7-6752-4DFC-B0E8-FFC22EBC0033}"/>
                </a:ext>
              </a:extLst>
            </p:cNvPr>
            <p:cNvSpPr/>
            <p:nvPr/>
          </p:nvSpPr>
          <p:spPr>
            <a:xfrm>
              <a:off x="617248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E48708-FC40-4F57-A9EE-AF470FFA2C21}"/>
                </a:ext>
              </a:extLst>
            </p:cNvPr>
            <p:cNvSpPr/>
            <p:nvPr/>
          </p:nvSpPr>
          <p:spPr>
            <a:xfrm>
              <a:off x="2156452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C16CA1-F2FF-4277-A73C-DE1084F1507F}"/>
                </a:ext>
              </a:extLst>
            </p:cNvPr>
            <p:cNvSpPr/>
            <p:nvPr/>
          </p:nvSpPr>
          <p:spPr>
            <a:xfrm>
              <a:off x="2217411" y="821449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FC02EE9-250A-4E6D-9BBD-439B5621538A}"/>
                </a:ext>
              </a:extLst>
            </p:cNvPr>
            <p:cNvSpPr/>
            <p:nvPr/>
          </p:nvSpPr>
          <p:spPr>
            <a:xfrm>
              <a:off x="2217411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49E1C9-3891-46E6-8792-F7904E7F79BE}"/>
                </a:ext>
              </a:extLst>
            </p:cNvPr>
            <p:cNvSpPr/>
            <p:nvPr/>
          </p:nvSpPr>
          <p:spPr>
            <a:xfrm>
              <a:off x="2156452" y="874788"/>
              <a:ext cx="36846" cy="36846"/>
            </a:xfrm>
            <a:custGeom>
              <a:avLst/>
              <a:gdLst>
                <a:gd name="connsiteX0" fmla="*/ 0 w 36846"/>
                <a:gd name="connsiteY0" fmla="*/ 0 h 36846"/>
                <a:gd name="connsiteX1" fmla="*/ 36846 w 36846"/>
                <a:gd name="connsiteY1" fmla="*/ 0 h 36846"/>
                <a:gd name="connsiteX2" fmla="*/ 36846 w 36846"/>
                <a:gd name="connsiteY2" fmla="*/ 36846 h 36846"/>
                <a:gd name="connsiteX3" fmla="*/ 0 w 36846"/>
                <a:gd name="connsiteY3" fmla="*/ 36846 h 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6" h="36846">
                  <a:moveTo>
                    <a:pt x="0" y="0"/>
                  </a:moveTo>
                  <a:lnTo>
                    <a:pt x="36846" y="0"/>
                  </a:lnTo>
                  <a:lnTo>
                    <a:pt x="36846" y="36846"/>
                  </a:lnTo>
                  <a:lnTo>
                    <a:pt x="0" y="36846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7D6023E-373C-4069-ACBA-34F1EB21954B}"/>
                </a:ext>
              </a:extLst>
            </p:cNvPr>
            <p:cNvSpPr/>
            <p:nvPr/>
          </p:nvSpPr>
          <p:spPr>
            <a:xfrm>
              <a:off x="1351291" y="402358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6 w 62245"/>
                <a:gd name="connsiteY1" fmla="*/ 0 h 62245"/>
                <a:gd name="connsiteX2" fmla="*/ 62246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6" y="0"/>
                  </a:lnTo>
                  <a:lnTo>
                    <a:pt x="62246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CCDF2D-BE70-4154-966A-BDB5FF1E50E0}"/>
                </a:ext>
              </a:extLst>
            </p:cNvPr>
            <p:cNvSpPr/>
            <p:nvPr/>
          </p:nvSpPr>
          <p:spPr>
            <a:xfrm>
              <a:off x="1454345" y="402358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5 w 62245"/>
                <a:gd name="connsiteY1" fmla="*/ 0 h 62245"/>
                <a:gd name="connsiteX2" fmla="*/ 62245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5" y="0"/>
                  </a:lnTo>
                  <a:lnTo>
                    <a:pt x="62245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829572E-1255-4C1D-B60B-37F132B4F984}"/>
                </a:ext>
              </a:extLst>
            </p:cNvPr>
            <p:cNvSpPr/>
            <p:nvPr/>
          </p:nvSpPr>
          <p:spPr>
            <a:xfrm>
              <a:off x="1454345" y="492476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5 w 62245"/>
                <a:gd name="connsiteY1" fmla="*/ 0 h 62245"/>
                <a:gd name="connsiteX2" fmla="*/ 62245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5" y="0"/>
                  </a:lnTo>
                  <a:lnTo>
                    <a:pt x="62245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AA25EB-8F23-48D4-8723-442F90E25259}"/>
                </a:ext>
              </a:extLst>
            </p:cNvPr>
            <p:cNvSpPr/>
            <p:nvPr/>
          </p:nvSpPr>
          <p:spPr>
            <a:xfrm>
              <a:off x="1351291" y="492476"/>
              <a:ext cx="62245" cy="62245"/>
            </a:xfrm>
            <a:custGeom>
              <a:avLst/>
              <a:gdLst>
                <a:gd name="connsiteX0" fmla="*/ 0 w 62245"/>
                <a:gd name="connsiteY0" fmla="*/ 0 h 62245"/>
                <a:gd name="connsiteX1" fmla="*/ 62246 w 62245"/>
                <a:gd name="connsiteY1" fmla="*/ 0 h 62245"/>
                <a:gd name="connsiteX2" fmla="*/ 62246 w 62245"/>
                <a:gd name="connsiteY2" fmla="*/ 62245 h 62245"/>
                <a:gd name="connsiteX3" fmla="*/ 0 w 62245"/>
                <a:gd name="connsiteY3" fmla="*/ 62245 h 6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45" h="62245">
                  <a:moveTo>
                    <a:pt x="0" y="0"/>
                  </a:moveTo>
                  <a:lnTo>
                    <a:pt x="62246" y="0"/>
                  </a:lnTo>
                  <a:lnTo>
                    <a:pt x="62246" y="62245"/>
                  </a:lnTo>
                  <a:lnTo>
                    <a:pt x="0" y="62245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51EEEF-CD63-4ED0-94C5-2A411790B702}"/>
                </a:ext>
              </a:extLst>
            </p:cNvPr>
            <p:cNvSpPr/>
            <p:nvPr/>
          </p:nvSpPr>
          <p:spPr>
            <a:xfrm>
              <a:off x="130630" y="113212"/>
              <a:ext cx="2604318" cy="1332622"/>
            </a:xfrm>
            <a:custGeom>
              <a:avLst/>
              <a:gdLst>
                <a:gd name="connsiteX0" fmla="*/ 2600493 w 2604318"/>
                <a:gd name="connsiteY0" fmla="*/ 1300044 h 1332622"/>
                <a:gd name="connsiteX1" fmla="*/ 2514779 w 2604318"/>
                <a:gd name="connsiteY1" fmla="*/ 1236545 h 1332622"/>
                <a:gd name="connsiteX2" fmla="*/ 2323640 w 2604318"/>
                <a:gd name="connsiteY2" fmla="*/ 1235902 h 1332622"/>
                <a:gd name="connsiteX3" fmla="*/ 2323640 w 2604318"/>
                <a:gd name="connsiteY3" fmla="*/ 871403 h 1332622"/>
                <a:gd name="connsiteX4" fmla="*/ 2341419 w 2604318"/>
                <a:gd name="connsiteY4" fmla="*/ 887286 h 1332622"/>
                <a:gd name="connsiteX5" fmla="*/ 2426524 w 2604318"/>
                <a:gd name="connsiteY5" fmla="*/ 887286 h 1332622"/>
                <a:gd name="connsiteX6" fmla="*/ 2074725 w 2604318"/>
                <a:gd name="connsiteY6" fmla="*/ 530001 h 1332622"/>
                <a:gd name="connsiteX7" fmla="*/ 1970994 w 2604318"/>
                <a:gd name="connsiteY7" fmla="*/ 633292 h 1332622"/>
                <a:gd name="connsiteX8" fmla="*/ 1970994 w 2604318"/>
                <a:gd name="connsiteY8" fmla="*/ 612973 h 1332622"/>
                <a:gd name="connsiteX9" fmla="*/ 1922295 w 2604318"/>
                <a:gd name="connsiteY9" fmla="*/ 589470 h 1332622"/>
                <a:gd name="connsiteX10" fmla="*/ 1891816 w 2604318"/>
                <a:gd name="connsiteY10" fmla="*/ 626316 h 1332622"/>
                <a:gd name="connsiteX11" fmla="*/ 1920195 w 2604318"/>
                <a:gd name="connsiteY11" fmla="*/ 617646 h 1332622"/>
                <a:gd name="connsiteX12" fmla="*/ 1920195 w 2604318"/>
                <a:gd name="connsiteY12" fmla="*/ 684091 h 1332622"/>
                <a:gd name="connsiteX13" fmla="*/ 1722859 w 2604318"/>
                <a:gd name="connsiteY13" fmla="*/ 886575 h 1332622"/>
                <a:gd name="connsiteX14" fmla="*/ 1806135 w 2604318"/>
                <a:gd name="connsiteY14" fmla="*/ 886643 h 1332622"/>
                <a:gd name="connsiteX15" fmla="*/ 1820799 w 2604318"/>
                <a:gd name="connsiteY15" fmla="*/ 869507 h 1332622"/>
                <a:gd name="connsiteX16" fmla="*/ 1820731 w 2604318"/>
                <a:gd name="connsiteY16" fmla="*/ 1235258 h 1332622"/>
                <a:gd name="connsiteX17" fmla="*/ 1720387 w 2604318"/>
                <a:gd name="connsiteY17" fmla="*/ 1235258 h 1332622"/>
                <a:gd name="connsiteX18" fmla="*/ 1720387 w 2604318"/>
                <a:gd name="connsiteY18" fmla="*/ 562817 h 1332622"/>
                <a:gd name="connsiteX19" fmla="*/ 1749579 w 2604318"/>
                <a:gd name="connsiteY19" fmla="*/ 590892 h 1332622"/>
                <a:gd name="connsiteX20" fmla="*/ 1891409 w 2604318"/>
                <a:gd name="connsiteY20" fmla="*/ 589266 h 1332622"/>
                <a:gd name="connsiteX21" fmla="*/ 1303193 w 2604318"/>
                <a:gd name="connsiteY21" fmla="*/ 0 h 1332622"/>
                <a:gd name="connsiteX22" fmla="*/ 1029523 w 2604318"/>
                <a:gd name="connsiteY22" fmla="*/ 277700 h 1332622"/>
                <a:gd name="connsiteX23" fmla="*/ 1029523 w 2604318"/>
                <a:gd name="connsiteY23" fmla="*/ 220569 h 1332622"/>
                <a:gd name="connsiteX24" fmla="*/ 962197 w 2604318"/>
                <a:gd name="connsiteY24" fmla="*/ 188802 h 1332622"/>
                <a:gd name="connsiteX25" fmla="*/ 922811 w 2604318"/>
                <a:gd name="connsiteY25" fmla="*/ 239601 h 1332622"/>
                <a:gd name="connsiteX26" fmla="*/ 962197 w 2604318"/>
                <a:gd name="connsiteY26" fmla="*/ 224362 h 1332622"/>
                <a:gd name="connsiteX27" fmla="*/ 962197 w 2604318"/>
                <a:gd name="connsiteY27" fmla="*/ 343739 h 1332622"/>
                <a:gd name="connsiteX28" fmla="*/ 713927 w 2604318"/>
                <a:gd name="connsiteY28" fmla="*/ 592653 h 1332622"/>
                <a:gd name="connsiteX29" fmla="*/ 858026 w 2604318"/>
                <a:gd name="connsiteY29" fmla="*/ 590215 h 1332622"/>
                <a:gd name="connsiteX30" fmla="*/ 885999 w 2604318"/>
                <a:gd name="connsiteY30" fmla="*/ 564104 h 1332622"/>
                <a:gd name="connsiteX31" fmla="*/ 886643 w 2604318"/>
                <a:gd name="connsiteY31" fmla="*/ 1235292 h 1332622"/>
                <a:gd name="connsiteX32" fmla="*/ 785045 w 2604318"/>
                <a:gd name="connsiteY32" fmla="*/ 1235292 h 1332622"/>
                <a:gd name="connsiteX33" fmla="*/ 784774 w 2604318"/>
                <a:gd name="connsiteY33" fmla="*/ 872589 h 1332622"/>
                <a:gd name="connsiteX34" fmla="*/ 795848 w 2604318"/>
                <a:gd name="connsiteY34" fmla="*/ 887286 h 1332622"/>
                <a:gd name="connsiteX35" fmla="*/ 885051 w 2604318"/>
                <a:gd name="connsiteY35" fmla="*/ 883798 h 1332622"/>
                <a:gd name="connsiteX36" fmla="*/ 532981 w 2604318"/>
                <a:gd name="connsiteY36" fmla="*/ 530408 h 1332622"/>
                <a:gd name="connsiteX37" fmla="*/ 422477 w 2604318"/>
                <a:gd name="connsiteY37" fmla="*/ 643452 h 1332622"/>
                <a:gd name="connsiteX38" fmla="*/ 422477 w 2604318"/>
                <a:gd name="connsiteY38" fmla="*/ 611686 h 1332622"/>
                <a:gd name="connsiteX39" fmla="*/ 371678 w 2604318"/>
                <a:gd name="connsiteY39" fmla="*/ 588826 h 1332622"/>
                <a:gd name="connsiteX40" fmla="*/ 343739 w 2604318"/>
                <a:gd name="connsiteY40" fmla="*/ 626925 h 1332622"/>
                <a:gd name="connsiteX41" fmla="*/ 371678 w 2604318"/>
                <a:gd name="connsiteY41" fmla="*/ 619915 h 1332622"/>
                <a:gd name="connsiteX42" fmla="*/ 371678 w 2604318"/>
                <a:gd name="connsiteY42" fmla="*/ 692964 h 1332622"/>
                <a:gd name="connsiteX43" fmla="*/ 177356 w 2604318"/>
                <a:gd name="connsiteY43" fmla="*/ 886643 h 1332622"/>
                <a:gd name="connsiteX44" fmla="*/ 266287 w 2604318"/>
                <a:gd name="connsiteY44" fmla="*/ 887286 h 1332622"/>
                <a:gd name="connsiteX45" fmla="*/ 283424 w 2604318"/>
                <a:gd name="connsiteY45" fmla="*/ 865680 h 1332622"/>
                <a:gd name="connsiteX46" fmla="*/ 283424 w 2604318"/>
                <a:gd name="connsiteY46" fmla="*/ 1235868 h 1332622"/>
                <a:gd name="connsiteX47" fmla="*/ 92285 w 2604318"/>
                <a:gd name="connsiteY47" fmla="*/ 1236511 h 1332622"/>
                <a:gd name="connsiteX48" fmla="*/ 7180 w 2604318"/>
                <a:gd name="connsiteY48" fmla="*/ 1300010 h 1332622"/>
                <a:gd name="connsiteX49" fmla="*/ 0 w 2604318"/>
                <a:gd name="connsiteY49" fmla="*/ 1332623 h 1332622"/>
                <a:gd name="connsiteX50" fmla="*/ 988884 w 2604318"/>
                <a:gd name="connsiteY50" fmla="*/ 1332623 h 1332622"/>
                <a:gd name="connsiteX51" fmla="*/ 990983 w 2604318"/>
                <a:gd name="connsiteY51" fmla="*/ 599020 h 1332622"/>
                <a:gd name="connsiteX52" fmla="*/ 1617502 w 2604318"/>
                <a:gd name="connsiteY52" fmla="*/ 597733 h 1332622"/>
                <a:gd name="connsiteX53" fmla="*/ 1617062 w 2604318"/>
                <a:gd name="connsiteY53" fmla="*/ 1332623 h 1332622"/>
                <a:gd name="connsiteX54" fmla="*/ 2604286 w 2604318"/>
                <a:gd name="connsiteY54" fmla="*/ 1332623 h 1332622"/>
                <a:gd name="connsiteX55" fmla="*/ 2600493 w 2604318"/>
                <a:gd name="connsiteY55" fmla="*/ 1300044 h 1332622"/>
                <a:gd name="connsiteX56" fmla="*/ 720937 w 2604318"/>
                <a:gd name="connsiteY56" fmla="*/ 1241185 h 1332622"/>
                <a:gd name="connsiteX57" fmla="*/ 343739 w 2604318"/>
                <a:gd name="connsiteY57" fmla="*/ 1241185 h 1332622"/>
                <a:gd name="connsiteX58" fmla="*/ 343739 w 2604318"/>
                <a:gd name="connsiteY58" fmla="*/ 889826 h 1332622"/>
                <a:gd name="connsiteX59" fmla="*/ 720937 w 2604318"/>
                <a:gd name="connsiteY59" fmla="*/ 889826 h 1332622"/>
                <a:gd name="connsiteX60" fmla="*/ 720937 w 2604318"/>
                <a:gd name="connsiteY60" fmla="*/ 1241185 h 1332622"/>
                <a:gd name="connsiteX61" fmla="*/ 535521 w 2604318"/>
                <a:gd name="connsiteY61" fmla="*/ 833338 h 1332622"/>
                <a:gd name="connsiteX62" fmla="*/ 324740 w 2604318"/>
                <a:gd name="connsiteY62" fmla="*/ 833338 h 1332622"/>
                <a:gd name="connsiteX63" fmla="*/ 430131 w 2604318"/>
                <a:gd name="connsiteY63" fmla="*/ 726627 h 1332622"/>
                <a:gd name="connsiteX64" fmla="*/ 535521 w 2604318"/>
                <a:gd name="connsiteY64" fmla="*/ 619915 h 1332622"/>
                <a:gd name="connsiteX65" fmla="*/ 640912 w 2604318"/>
                <a:gd name="connsiteY65" fmla="*/ 726627 h 1332622"/>
                <a:gd name="connsiteX66" fmla="*/ 746302 w 2604318"/>
                <a:gd name="connsiteY66" fmla="*/ 833338 h 1332622"/>
                <a:gd name="connsiteX67" fmla="*/ 535521 w 2604318"/>
                <a:gd name="connsiteY67" fmla="*/ 833338 h 1332622"/>
                <a:gd name="connsiteX68" fmla="*/ 1304480 w 2604318"/>
                <a:gd name="connsiteY68" fmla="*/ 499996 h 1332622"/>
                <a:gd name="connsiteX69" fmla="*/ 953358 w 2604318"/>
                <a:gd name="connsiteY69" fmla="*/ 499996 h 1332622"/>
                <a:gd name="connsiteX70" fmla="*/ 1128919 w 2604318"/>
                <a:gd name="connsiteY70" fmla="*/ 322810 h 1332622"/>
                <a:gd name="connsiteX71" fmla="*/ 1304480 w 2604318"/>
                <a:gd name="connsiteY71" fmla="*/ 145623 h 1332622"/>
                <a:gd name="connsiteX72" fmla="*/ 1480041 w 2604318"/>
                <a:gd name="connsiteY72" fmla="*/ 322810 h 1332622"/>
                <a:gd name="connsiteX73" fmla="*/ 1655601 w 2604318"/>
                <a:gd name="connsiteY73" fmla="*/ 499996 h 1332622"/>
                <a:gd name="connsiteX74" fmla="*/ 1304480 w 2604318"/>
                <a:gd name="connsiteY74" fmla="*/ 499996 h 1332622"/>
                <a:gd name="connsiteX75" fmla="*/ 2259938 w 2604318"/>
                <a:gd name="connsiteY75" fmla="*/ 1241185 h 1332622"/>
                <a:gd name="connsiteX76" fmla="*/ 1882740 w 2604318"/>
                <a:gd name="connsiteY76" fmla="*/ 1241185 h 1332622"/>
                <a:gd name="connsiteX77" fmla="*/ 1882740 w 2604318"/>
                <a:gd name="connsiteY77" fmla="*/ 889826 h 1332622"/>
                <a:gd name="connsiteX78" fmla="*/ 2259938 w 2604318"/>
                <a:gd name="connsiteY78" fmla="*/ 889826 h 1332622"/>
                <a:gd name="connsiteX79" fmla="*/ 2259938 w 2604318"/>
                <a:gd name="connsiteY79" fmla="*/ 1241185 h 1332622"/>
                <a:gd name="connsiteX80" fmla="*/ 2074725 w 2604318"/>
                <a:gd name="connsiteY80" fmla="*/ 833338 h 1332622"/>
                <a:gd name="connsiteX81" fmla="*/ 1863944 w 2604318"/>
                <a:gd name="connsiteY81" fmla="*/ 833338 h 1332622"/>
                <a:gd name="connsiteX82" fmla="*/ 1969335 w 2604318"/>
                <a:gd name="connsiteY82" fmla="*/ 726627 h 1332622"/>
                <a:gd name="connsiteX83" fmla="*/ 2074725 w 2604318"/>
                <a:gd name="connsiteY83" fmla="*/ 619915 h 1332622"/>
                <a:gd name="connsiteX84" fmla="*/ 2180116 w 2604318"/>
                <a:gd name="connsiteY84" fmla="*/ 726627 h 1332622"/>
                <a:gd name="connsiteX85" fmla="*/ 2285507 w 2604318"/>
                <a:gd name="connsiteY85" fmla="*/ 833338 h 1332622"/>
                <a:gd name="connsiteX86" fmla="*/ 2074725 w 2604318"/>
                <a:gd name="connsiteY86" fmla="*/ 833338 h 133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604318" h="1332622">
                  <a:moveTo>
                    <a:pt x="2600493" y="1300044"/>
                  </a:moveTo>
                  <a:cubicBezTo>
                    <a:pt x="2596057" y="1282908"/>
                    <a:pt x="2566187" y="1238442"/>
                    <a:pt x="2514779" y="1236545"/>
                  </a:cubicBezTo>
                  <a:cubicBezTo>
                    <a:pt x="2484096" y="1235394"/>
                    <a:pt x="2323640" y="1235902"/>
                    <a:pt x="2323640" y="1235902"/>
                  </a:cubicBezTo>
                  <a:lnTo>
                    <a:pt x="2323640" y="871403"/>
                  </a:lnTo>
                  <a:lnTo>
                    <a:pt x="2341419" y="887286"/>
                  </a:lnTo>
                  <a:lnTo>
                    <a:pt x="2426524" y="887286"/>
                  </a:lnTo>
                  <a:lnTo>
                    <a:pt x="2074725" y="530001"/>
                  </a:lnTo>
                  <a:lnTo>
                    <a:pt x="1970994" y="633292"/>
                  </a:lnTo>
                  <a:lnTo>
                    <a:pt x="1970994" y="612973"/>
                  </a:lnTo>
                  <a:lnTo>
                    <a:pt x="1922295" y="589470"/>
                  </a:lnTo>
                  <a:lnTo>
                    <a:pt x="1891816" y="626316"/>
                  </a:lnTo>
                  <a:lnTo>
                    <a:pt x="1920195" y="617646"/>
                  </a:lnTo>
                  <a:lnTo>
                    <a:pt x="1920195" y="684091"/>
                  </a:lnTo>
                  <a:lnTo>
                    <a:pt x="1722859" y="886575"/>
                  </a:lnTo>
                  <a:lnTo>
                    <a:pt x="1806135" y="886643"/>
                  </a:lnTo>
                  <a:lnTo>
                    <a:pt x="1820799" y="869507"/>
                  </a:lnTo>
                  <a:lnTo>
                    <a:pt x="1820731" y="1235258"/>
                  </a:lnTo>
                  <a:lnTo>
                    <a:pt x="1720387" y="1235258"/>
                  </a:lnTo>
                  <a:lnTo>
                    <a:pt x="1720387" y="562817"/>
                  </a:lnTo>
                  <a:lnTo>
                    <a:pt x="1749579" y="590892"/>
                  </a:lnTo>
                  <a:lnTo>
                    <a:pt x="1891409" y="589266"/>
                  </a:lnTo>
                  <a:lnTo>
                    <a:pt x="1303193" y="0"/>
                  </a:lnTo>
                  <a:lnTo>
                    <a:pt x="1029523" y="277700"/>
                  </a:lnTo>
                  <a:lnTo>
                    <a:pt x="1029523" y="220569"/>
                  </a:lnTo>
                  <a:lnTo>
                    <a:pt x="962197" y="188802"/>
                  </a:lnTo>
                  <a:lnTo>
                    <a:pt x="922811" y="239601"/>
                  </a:lnTo>
                  <a:lnTo>
                    <a:pt x="962197" y="224362"/>
                  </a:lnTo>
                  <a:lnTo>
                    <a:pt x="962197" y="343739"/>
                  </a:lnTo>
                  <a:lnTo>
                    <a:pt x="713927" y="592653"/>
                  </a:lnTo>
                  <a:lnTo>
                    <a:pt x="858026" y="590215"/>
                  </a:lnTo>
                  <a:lnTo>
                    <a:pt x="885999" y="564104"/>
                  </a:lnTo>
                  <a:lnTo>
                    <a:pt x="886643" y="1235292"/>
                  </a:lnTo>
                  <a:lnTo>
                    <a:pt x="785045" y="1235292"/>
                  </a:lnTo>
                  <a:lnTo>
                    <a:pt x="784774" y="872589"/>
                  </a:lnTo>
                  <a:lnTo>
                    <a:pt x="795848" y="887286"/>
                  </a:lnTo>
                  <a:lnTo>
                    <a:pt x="885051" y="883798"/>
                  </a:lnTo>
                  <a:lnTo>
                    <a:pt x="532981" y="530408"/>
                  </a:lnTo>
                  <a:lnTo>
                    <a:pt x="422477" y="643452"/>
                  </a:lnTo>
                  <a:lnTo>
                    <a:pt x="422477" y="611686"/>
                  </a:lnTo>
                  <a:lnTo>
                    <a:pt x="371678" y="588826"/>
                  </a:lnTo>
                  <a:lnTo>
                    <a:pt x="343739" y="626925"/>
                  </a:lnTo>
                  <a:lnTo>
                    <a:pt x="371678" y="619915"/>
                  </a:lnTo>
                  <a:lnTo>
                    <a:pt x="371678" y="692964"/>
                  </a:lnTo>
                  <a:lnTo>
                    <a:pt x="177356" y="886643"/>
                  </a:lnTo>
                  <a:lnTo>
                    <a:pt x="266287" y="887286"/>
                  </a:lnTo>
                  <a:lnTo>
                    <a:pt x="283424" y="865680"/>
                  </a:lnTo>
                  <a:lnTo>
                    <a:pt x="283424" y="1235868"/>
                  </a:lnTo>
                  <a:cubicBezTo>
                    <a:pt x="283424" y="1235868"/>
                    <a:pt x="122764" y="1236511"/>
                    <a:pt x="92285" y="1236511"/>
                  </a:cubicBezTo>
                  <a:cubicBezTo>
                    <a:pt x="47819" y="1236511"/>
                    <a:pt x="13242" y="1279656"/>
                    <a:pt x="7180" y="1300010"/>
                  </a:cubicBezTo>
                  <a:cubicBezTo>
                    <a:pt x="3420" y="1312710"/>
                    <a:pt x="0" y="1332623"/>
                    <a:pt x="0" y="1332623"/>
                  </a:cubicBezTo>
                  <a:lnTo>
                    <a:pt x="988884" y="1332623"/>
                  </a:lnTo>
                  <a:lnTo>
                    <a:pt x="990983" y="599020"/>
                  </a:lnTo>
                  <a:lnTo>
                    <a:pt x="1617502" y="597733"/>
                  </a:lnTo>
                  <a:lnTo>
                    <a:pt x="1617062" y="1332623"/>
                  </a:lnTo>
                  <a:lnTo>
                    <a:pt x="2604286" y="1332623"/>
                  </a:lnTo>
                  <a:cubicBezTo>
                    <a:pt x="2604286" y="1332623"/>
                    <a:pt x="2604930" y="1317146"/>
                    <a:pt x="2600493" y="1300044"/>
                  </a:cubicBezTo>
                  <a:close/>
                  <a:moveTo>
                    <a:pt x="720937" y="1241185"/>
                  </a:moveTo>
                  <a:lnTo>
                    <a:pt x="343739" y="1241185"/>
                  </a:lnTo>
                  <a:lnTo>
                    <a:pt x="343739" y="889826"/>
                  </a:lnTo>
                  <a:lnTo>
                    <a:pt x="720937" y="889826"/>
                  </a:lnTo>
                  <a:lnTo>
                    <a:pt x="720937" y="1241185"/>
                  </a:lnTo>
                  <a:close/>
                  <a:moveTo>
                    <a:pt x="535521" y="833338"/>
                  </a:moveTo>
                  <a:lnTo>
                    <a:pt x="324740" y="833338"/>
                  </a:lnTo>
                  <a:lnTo>
                    <a:pt x="430131" y="726627"/>
                  </a:lnTo>
                  <a:lnTo>
                    <a:pt x="535521" y="619915"/>
                  </a:lnTo>
                  <a:lnTo>
                    <a:pt x="640912" y="726627"/>
                  </a:lnTo>
                  <a:lnTo>
                    <a:pt x="746302" y="833338"/>
                  </a:lnTo>
                  <a:lnTo>
                    <a:pt x="535521" y="833338"/>
                  </a:lnTo>
                  <a:close/>
                  <a:moveTo>
                    <a:pt x="1304480" y="499996"/>
                  </a:moveTo>
                  <a:lnTo>
                    <a:pt x="953358" y="499996"/>
                  </a:lnTo>
                  <a:lnTo>
                    <a:pt x="1128919" y="322810"/>
                  </a:lnTo>
                  <a:lnTo>
                    <a:pt x="1304480" y="145623"/>
                  </a:lnTo>
                  <a:lnTo>
                    <a:pt x="1480041" y="322810"/>
                  </a:lnTo>
                  <a:lnTo>
                    <a:pt x="1655601" y="499996"/>
                  </a:lnTo>
                  <a:lnTo>
                    <a:pt x="1304480" y="499996"/>
                  </a:lnTo>
                  <a:close/>
                  <a:moveTo>
                    <a:pt x="2259938" y="1241185"/>
                  </a:moveTo>
                  <a:lnTo>
                    <a:pt x="1882740" y="1241185"/>
                  </a:lnTo>
                  <a:lnTo>
                    <a:pt x="1882740" y="889826"/>
                  </a:lnTo>
                  <a:lnTo>
                    <a:pt x="2259938" y="889826"/>
                  </a:lnTo>
                  <a:lnTo>
                    <a:pt x="2259938" y="1241185"/>
                  </a:lnTo>
                  <a:close/>
                  <a:moveTo>
                    <a:pt x="2074725" y="833338"/>
                  </a:moveTo>
                  <a:lnTo>
                    <a:pt x="1863944" y="833338"/>
                  </a:lnTo>
                  <a:lnTo>
                    <a:pt x="1969335" y="726627"/>
                  </a:lnTo>
                  <a:lnTo>
                    <a:pt x="2074725" y="619915"/>
                  </a:lnTo>
                  <a:lnTo>
                    <a:pt x="2180116" y="726627"/>
                  </a:lnTo>
                  <a:lnTo>
                    <a:pt x="2285507" y="833338"/>
                  </a:lnTo>
                  <a:lnTo>
                    <a:pt x="2074725" y="833338"/>
                  </a:lnTo>
                  <a:close/>
                </a:path>
              </a:pathLst>
            </a:custGeom>
            <a:grpFill/>
            <a:ln w="3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7BD347-05A8-4E36-A83B-44A8F19F0A21}"/>
              </a:ext>
            </a:extLst>
          </p:cNvPr>
          <p:cNvGrpSpPr/>
          <p:nvPr/>
        </p:nvGrpSpPr>
        <p:grpSpPr>
          <a:xfrm>
            <a:off x="5381897" y="3770085"/>
            <a:ext cx="1428206" cy="210411"/>
            <a:chOff x="4798423" y="1698171"/>
            <a:chExt cx="2009787" cy="296092"/>
          </a:xfrm>
        </p:grpSpPr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D2479047-A15B-4193-B4AE-97E9D1D1C8B3}"/>
                </a:ext>
              </a:extLst>
            </p:cNvPr>
            <p:cNvSpPr/>
            <p:nvPr/>
          </p:nvSpPr>
          <p:spPr>
            <a:xfrm>
              <a:off x="4798423" y="1698171"/>
              <a:ext cx="296092" cy="29609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A8C82F7A-AEAC-40E4-AAF9-8EFEB90941E1}"/>
                </a:ext>
              </a:extLst>
            </p:cNvPr>
            <p:cNvSpPr/>
            <p:nvPr/>
          </p:nvSpPr>
          <p:spPr>
            <a:xfrm>
              <a:off x="5141162" y="1698171"/>
              <a:ext cx="296092" cy="2960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E1222A89-3F90-48D7-BD3D-9A4F8023FA40}"/>
                </a:ext>
              </a:extLst>
            </p:cNvPr>
            <p:cNvSpPr/>
            <p:nvPr/>
          </p:nvSpPr>
          <p:spPr>
            <a:xfrm>
              <a:off x="5483901" y="1698171"/>
              <a:ext cx="296092" cy="29609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9D7ABCC8-C321-415C-83E9-12D34E3BFFBC}"/>
                </a:ext>
              </a:extLst>
            </p:cNvPr>
            <p:cNvSpPr/>
            <p:nvPr/>
          </p:nvSpPr>
          <p:spPr>
            <a:xfrm>
              <a:off x="5826640" y="1698171"/>
              <a:ext cx="296092" cy="296092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17A4AC21-E87F-4087-A943-53C238FDBC2A}"/>
                </a:ext>
              </a:extLst>
            </p:cNvPr>
            <p:cNvSpPr/>
            <p:nvPr/>
          </p:nvSpPr>
          <p:spPr>
            <a:xfrm>
              <a:off x="6169379" y="1698171"/>
              <a:ext cx="296092" cy="296092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1EF40FD2-4E1B-450C-A57A-FA0D9B6445B7}"/>
                </a:ext>
              </a:extLst>
            </p:cNvPr>
            <p:cNvSpPr/>
            <p:nvPr/>
          </p:nvSpPr>
          <p:spPr>
            <a:xfrm>
              <a:off x="6512118" y="1698171"/>
              <a:ext cx="296092" cy="29609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44823" y="40263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655D9-65EA-412B-A4AA-C41A7C12394D}"/>
              </a:ext>
            </a:extLst>
          </p:cNvPr>
          <p:cNvSpPr txBox="1"/>
          <p:nvPr/>
        </p:nvSpPr>
        <p:spPr>
          <a:xfrm>
            <a:off x="8752798" y="6114280"/>
            <a:ext cx="30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내 집 마련의 꿈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6815-A0C6-45E1-B063-91F3AD30E3DA}"/>
              </a:ext>
            </a:extLst>
          </p:cNvPr>
          <p:cNvSpPr txBox="1"/>
          <p:nvPr/>
        </p:nvSpPr>
        <p:spPr>
          <a:xfrm>
            <a:off x="1923315" y="674299"/>
            <a:ext cx="37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794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주택 </a:t>
            </a:r>
            <a:r>
              <a:rPr lang="ko-KR" altLang="en-US" sz="4800" b="1" dirty="0" smtClean="0">
                <a:solidFill>
                  <a:srgbClr val="F794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청약</a:t>
            </a:r>
            <a:endParaRPr lang="en-US" altLang="ko-KR" sz="4800" b="1" dirty="0">
              <a:solidFill>
                <a:srgbClr val="F7946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D3167-32B1-4139-BED3-0886ED0DC6B5}"/>
              </a:ext>
            </a:extLst>
          </p:cNvPr>
          <p:cNvSpPr txBox="1"/>
          <p:nvPr/>
        </p:nvSpPr>
        <p:spPr>
          <a:xfrm>
            <a:off x="1923315" y="1688176"/>
            <a:ext cx="178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1977 ~ 2021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66502" y="66502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91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주택 청약 역사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9B87FC-954F-4371-8212-C7E5CED62442}"/>
              </a:ext>
            </a:extLst>
          </p:cNvPr>
          <p:cNvGrpSpPr/>
          <p:nvPr/>
        </p:nvGrpSpPr>
        <p:grpSpPr>
          <a:xfrm>
            <a:off x="1414105" y="1689960"/>
            <a:ext cx="8744059" cy="4683145"/>
            <a:chOff x="1309597" y="1689960"/>
            <a:chExt cx="8744059" cy="468314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623BD5E-6424-401D-B276-5B27CD423630}"/>
                </a:ext>
              </a:extLst>
            </p:cNvPr>
            <p:cNvCxnSpPr/>
            <p:nvPr/>
          </p:nvCxnSpPr>
          <p:spPr>
            <a:xfrm>
              <a:off x="5804573" y="3914204"/>
              <a:ext cx="897411" cy="2204084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7473A49-295D-4E04-9F62-026D940C37B7}"/>
                </a:ext>
              </a:extLst>
            </p:cNvPr>
            <p:cNvCxnSpPr/>
            <p:nvPr/>
          </p:nvCxnSpPr>
          <p:spPr>
            <a:xfrm>
              <a:off x="8654326" y="3924280"/>
              <a:ext cx="749879" cy="220400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3B9490F-2684-41A2-A4D8-6B957F9D0718}"/>
                </a:ext>
              </a:extLst>
            </p:cNvPr>
            <p:cNvCxnSpPr/>
            <p:nvPr/>
          </p:nvCxnSpPr>
          <p:spPr>
            <a:xfrm>
              <a:off x="2992442" y="3936506"/>
              <a:ext cx="749879" cy="2204009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5283CF5-78BF-4428-A52C-737309BE6451}"/>
                </a:ext>
              </a:extLst>
            </p:cNvPr>
            <p:cNvCxnSpPr/>
            <p:nvPr/>
          </p:nvCxnSpPr>
          <p:spPr>
            <a:xfrm>
              <a:off x="6347662" y="1732422"/>
              <a:ext cx="897411" cy="2204084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2D34729-4794-485C-802C-3D12088A1842}"/>
                </a:ext>
              </a:extLst>
            </p:cNvPr>
            <p:cNvCxnSpPr/>
            <p:nvPr/>
          </p:nvCxnSpPr>
          <p:spPr>
            <a:xfrm>
              <a:off x="9156245" y="1689960"/>
              <a:ext cx="897411" cy="2204084"/>
            </a:xfrm>
            <a:prstGeom prst="straightConnector1">
              <a:avLst/>
            </a:prstGeom>
            <a:ln w="25400">
              <a:solidFill>
                <a:schemeClr val="accent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31A81FB-E67F-44E7-AE15-32CE3F78D3C7}"/>
                </a:ext>
              </a:extLst>
            </p:cNvPr>
            <p:cNvSpPr/>
            <p:nvPr/>
          </p:nvSpPr>
          <p:spPr>
            <a:xfrm rot="4185827">
              <a:off x="4676614" y="3275697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73019CB-CE7B-4A49-9F6A-F8DDE40D59E7}"/>
                </a:ext>
              </a:extLst>
            </p:cNvPr>
            <p:cNvSpPr/>
            <p:nvPr/>
          </p:nvSpPr>
          <p:spPr>
            <a:xfrm rot="4185827">
              <a:off x="6085329" y="3275698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337709B-7D4F-4CD3-A7C6-2AF4717D4ED5}"/>
                </a:ext>
              </a:extLst>
            </p:cNvPr>
            <p:cNvSpPr/>
            <p:nvPr/>
          </p:nvSpPr>
          <p:spPr>
            <a:xfrm rot="4185827">
              <a:off x="7497279" y="3275698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BCD4B9A-7595-456F-B438-8651662ACC0B}"/>
                </a:ext>
              </a:extLst>
            </p:cNvPr>
            <p:cNvSpPr/>
            <p:nvPr/>
          </p:nvSpPr>
          <p:spPr>
            <a:xfrm rot="4185827">
              <a:off x="8909228" y="3275698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81892E21-DCC7-45AA-A363-0878B4522E6A}"/>
                </a:ext>
              </a:extLst>
            </p:cNvPr>
            <p:cNvSpPr/>
            <p:nvPr/>
          </p:nvSpPr>
          <p:spPr>
            <a:xfrm rot="4185827">
              <a:off x="1836420" y="3277849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직사각형 113">
              <a:extLst>
                <a:ext uri="{FF2B5EF4-FFF2-40B4-BE49-F238E27FC236}">
                  <a16:creationId xmlns:a16="http://schemas.microsoft.com/office/drawing/2014/main" id="{2B24E2BD-3F7A-49FC-B63B-A95B86D7A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526" y="3729729"/>
              <a:ext cx="8404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charset="0"/>
                </a:rPr>
                <a:t>2004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54E1CB-042F-4F32-8CB5-51E77325081C}"/>
                </a:ext>
              </a:extLst>
            </p:cNvPr>
            <p:cNvSpPr txBox="1"/>
            <p:nvPr/>
          </p:nvSpPr>
          <p:spPr>
            <a:xfrm>
              <a:off x="6135969" y="3729729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2014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18D7F9-E14C-4A61-B3D4-E39BE67F2008}"/>
                </a:ext>
              </a:extLst>
            </p:cNvPr>
            <p:cNvSpPr txBox="1"/>
            <p:nvPr/>
          </p:nvSpPr>
          <p:spPr>
            <a:xfrm>
              <a:off x="7553988" y="3729729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2017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E350D5-0C01-4C12-96EC-BE100060226A}"/>
                </a:ext>
              </a:extLst>
            </p:cNvPr>
            <p:cNvSpPr txBox="1"/>
            <p:nvPr/>
          </p:nvSpPr>
          <p:spPr>
            <a:xfrm>
              <a:off x="8972007" y="3729729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2021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CC855-02C8-4E05-A15E-E8E336617116}"/>
                </a:ext>
              </a:extLst>
            </p:cNvPr>
            <p:cNvSpPr txBox="1"/>
            <p:nvPr/>
          </p:nvSpPr>
          <p:spPr>
            <a:xfrm>
              <a:off x="1905269" y="3731880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1977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BD00-80B0-41E9-93F8-75ACA486CE22}"/>
                </a:ext>
              </a:extLst>
            </p:cNvPr>
            <p:cNvGrpSpPr/>
            <p:nvPr/>
          </p:nvGrpSpPr>
          <p:grpSpPr>
            <a:xfrm rot="20305078">
              <a:off x="7397081" y="1905235"/>
              <a:ext cx="1926717" cy="1384995"/>
              <a:chOff x="3065872" y="4159634"/>
              <a:chExt cx="1890852" cy="138499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4580F0-4FCC-4961-B5DD-C9C64A79A727}"/>
                  </a:ext>
                </a:extLst>
              </p:cNvPr>
              <p:cNvSpPr txBox="1"/>
              <p:nvPr/>
            </p:nvSpPr>
            <p:spPr>
              <a:xfrm>
                <a:off x="3069872" y="4528966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15.1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에서 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94.1 </a:t>
                </a:r>
                <a:r>
                  <a:rPr lang="ko-KR" altLang="en-US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b="1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</a:t>
                </a:r>
                <a:r>
                  <a:rPr lang="en-US" altLang="ko-KR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경기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·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인천 역시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6.1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1, 6.5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에서 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27.3 </a:t>
                </a:r>
                <a:r>
                  <a:rPr lang="ko-KR" altLang="en-US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 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22.8 </a:t>
                </a:r>
                <a:r>
                  <a:rPr lang="ko-KR" altLang="en-US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 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 크게 </a:t>
                </a:r>
                <a:r>
                  <a:rPr lang="ko-KR" altLang="en-US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올랐다</a:t>
                </a:r>
                <a:r>
                  <a:rPr lang="en-US" altLang="ko-KR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심한 곳은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400~700 :1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까지 기록했다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9A2694-2843-4C4C-B625-994286D93FC3}"/>
                  </a:ext>
                </a:extLst>
              </p:cNvPr>
              <p:cNvSpPr txBox="1"/>
              <p:nvPr/>
            </p:nvSpPr>
            <p:spPr>
              <a:xfrm>
                <a:off x="3065872" y="4159634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청약시장 과열</a:t>
                </a:r>
                <a:endParaRPr lang="ko-KR" altLang="en-US" sz="1200" b="1" dirty="0">
                  <a:solidFill>
                    <a:schemeClr val="accent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7A83B6-480F-4657-A3EF-AC4CAC5CC241}"/>
                </a:ext>
              </a:extLst>
            </p:cNvPr>
            <p:cNvGrpSpPr/>
            <p:nvPr/>
          </p:nvGrpSpPr>
          <p:grpSpPr>
            <a:xfrm rot="20305078">
              <a:off x="4601918" y="1905232"/>
              <a:ext cx="1926712" cy="1384997"/>
              <a:chOff x="3065874" y="4159633"/>
              <a:chExt cx="1890847" cy="138499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EBA0AE-CE4A-42BC-818B-5729EC9A33C8}"/>
                  </a:ext>
                </a:extLst>
              </p:cNvPr>
              <p:cNvSpPr txBox="1"/>
              <p:nvPr/>
            </p:nvSpPr>
            <p:spPr>
              <a:xfrm>
                <a:off x="3069869" y="4528967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부동산 경기 부양을 위해 </a:t>
                </a:r>
                <a:r>
                  <a:rPr lang="ko-KR" altLang="en-U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가점제를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완화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,</a:t>
                </a:r>
              </a:p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중소형 </a:t>
                </a:r>
                <a:r>
                  <a:rPr lang="ko-KR" altLang="en-US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가점제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비율이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405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로 중대형은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100%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추첨으로 당첨자를 선정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D3F9B2-917B-42CB-B1AF-4D36C702FE66}"/>
                  </a:ext>
                </a:extLst>
              </p:cNvPr>
              <p:cNvSpPr txBox="1"/>
              <p:nvPr/>
            </p:nvSpPr>
            <p:spPr>
              <a:xfrm>
                <a:off x="3065874" y="4159633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err="1" smtClean="0">
                    <a:solidFill>
                      <a:schemeClr val="accent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가점제</a:t>
                </a:r>
                <a:r>
                  <a:rPr lang="ko-KR" altLang="en-US" sz="1200" b="1" dirty="0" smtClean="0">
                    <a:solidFill>
                      <a:schemeClr val="accent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 완화</a:t>
                </a:r>
                <a:endParaRPr lang="ko-KR" altLang="en-US" sz="1200" b="1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552829D-BD82-4D3F-B04B-0E6F5A4895DF}"/>
                </a:ext>
              </a:extLst>
            </p:cNvPr>
            <p:cNvGrpSpPr/>
            <p:nvPr/>
          </p:nvGrpSpPr>
          <p:grpSpPr>
            <a:xfrm rot="20498458">
              <a:off x="7136018" y="4529156"/>
              <a:ext cx="1960757" cy="1843949"/>
              <a:chOff x="3017859" y="4283315"/>
              <a:chExt cx="1924258" cy="184394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F3940D-A796-4F50-8A89-78B06D38D09D}"/>
                  </a:ext>
                </a:extLst>
              </p:cNvPr>
              <p:cNvSpPr txBox="1"/>
              <p:nvPr/>
            </p:nvSpPr>
            <p:spPr>
              <a:xfrm>
                <a:off x="3055265" y="4557604"/>
                <a:ext cx="18868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수도권에서는 청약통장 가입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년이 경과하여야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순위 자격을 얻게 되었고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2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투기과열지구에서는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중소형 아파트의 </a:t>
                </a:r>
                <a:r>
                  <a:rPr lang="ko-KR" altLang="en-US" sz="12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가점제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비율이 </a:t>
                </a:r>
                <a:r>
                  <a:rPr lang="en-US" altLang="ko-KR" sz="1200" b="1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100%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 되었고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중대형 아파트에서도 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50%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를 </a:t>
                </a:r>
                <a:r>
                  <a:rPr lang="ko-KR" altLang="en-US" sz="12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가점제로</a:t>
                </a:r>
                <a:r>
                  <a:rPr lang="ko-KR" altLang="en-US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선정하게 되었다</a:t>
                </a:r>
                <a:r>
                  <a:rPr lang="en-US" altLang="ko-KR" sz="1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DC604F-274F-44C0-ABA0-634B3794FA48}"/>
                  </a:ext>
                </a:extLst>
              </p:cNvPr>
              <p:cNvSpPr txBox="1"/>
              <p:nvPr/>
            </p:nvSpPr>
            <p:spPr>
              <a:xfrm>
                <a:off x="3017859" y="4283315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3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청약 제도 강화</a:t>
                </a:r>
                <a:endParaRPr lang="ko-KR" altLang="en-US" sz="1200" b="1" dirty="0">
                  <a:solidFill>
                    <a:schemeClr val="accent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F2A723A-7E3A-4412-B763-3CF39EBBE0F8}"/>
                </a:ext>
              </a:extLst>
            </p:cNvPr>
            <p:cNvGrpSpPr/>
            <p:nvPr/>
          </p:nvGrpSpPr>
          <p:grpSpPr>
            <a:xfrm rot="20286555">
              <a:off x="4283982" y="4583929"/>
              <a:ext cx="1926715" cy="1477329"/>
              <a:chOff x="3017858" y="4283314"/>
              <a:chExt cx="1890850" cy="147732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2681EA-6239-4823-AB37-6834ADDD8B6E}"/>
                  </a:ext>
                </a:extLst>
              </p:cNvPr>
              <p:cNvSpPr txBox="1"/>
              <p:nvPr/>
            </p:nvSpPr>
            <p:spPr>
              <a:xfrm>
                <a:off x="3021856" y="4560314"/>
                <a:ext cx="1886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과열하는 청약 시장을 규제하기 위해 전용 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  <a:p>
                <a:pPr algn="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85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제곱 미터 이하 중소형 아파트의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75%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를 무주택 세대주에게 우선 공급하도록 확대되었다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1279C3-A2DC-41F6-80A0-3AE067DD0330}"/>
                  </a:ext>
                </a:extLst>
              </p:cNvPr>
              <p:cNvSpPr txBox="1"/>
              <p:nvPr/>
            </p:nvSpPr>
            <p:spPr>
              <a:xfrm>
                <a:off x="3017858" y="4283314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과열하는 청약시장</a:t>
                </a:r>
                <a:endParaRPr lang="ko-KR" altLang="en-US" sz="1200" b="1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1F2B95-FD3F-49DF-B8D3-DD2A0BD98F5B}"/>
                </a:ext>
              </a:extLst>
            </p:cNvPr>
            <p:cNvGrpSpPr/>
            <p:nvPr/>
          </p:nvGrpSpPr>
          <p:grpSpPr>
            <a:xfrm rot="20498458">
              <a:off x="1309597" y="4548347"/>
              <a:ext cx="1926713" cy="1384994"/>
              <a:chOff x="3017859" y="4283315"/>
              <a:chExt cx="1890848" cy="138499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E41F9F-02CA-49E7-9F24-A02F485F1862}"/>
                  </a:ext>
                </a:extLst>
              </p:cNvPr>
              <p:cNvSpPr txBox="1"/>
              <p:nvPr/>
            </p:nvSpPr>
            <p:spPr>
              <a:xfrm>
                <a:off x="3021855" y="4652646"/>
                <a:ext cx="18868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서울 주택난을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해소하기 위해 국민 주택 우선 공급에 관한 규칙에 의거하여 공공주택 분양 시 주택청약제도가 시행되었다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4745CD-94BB-4B8A-B4EA-1638BEC05781}"/>
                  </a:ext>
                </a:extLst>
              </p:cNvPr>
              <p:cNvSpPr txBox="1"/>
              <p:nvPr/>
            </p:nvSpPr>
            <p:spPr>
              <a:xfrm>
                <a:off x="3017859" y="4283315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주택난 해소</a:t>
                </a:r>
                <a:endParaRPr lang="ko-KR" altLang="en-US" sz="1200" b="1" dirty="0">
                  <a:solidFill>
                    <a:schemeClr val="accent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  <p:cxnSp>
          <p:nvCxnSpPr>
            <p:cNvPr id="33" name="Straight Arrow Connector 43">
              <a:extLst>
                <a:ext uri="{FF2B5EF4-FFF2-40B4-BE49-F238E27FC236}">
                  <a16:creationId xmlns:a16="http://schemas.microsoft.com/office/drawing/2014/main" id="{82C9B679-5D03-4783-95D9-C0EFBD94C265}"/>
                </a:ext>
              </a:extLst>
            </p:cNvPr>
            <p:cNvCxnSpPr/>
            <p:nvPr/>
          </p:nvCxnSpPr>
          <p:spPr>
            <a:xfrm>
              <a:off x="3526179" y="1738426"/>
              <a:ext cx="897411" cy="2204084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arallelogram 36">
              <a:extLst>
                <a:ext uri="{FF2B5EF4-FFF2-40B4-BE49-F238E27FC236}">
                  <a16:creationId xmlns:a16="http://schemas.microsoft.com/office/drawing/2014/main" id="{A20D968D-175A-4ACE-89E1-86D58AF452D0}"/>
                </a:ext>
              </a:extLst>
            </p:cNvPr>
            <p:cNvSpPr/>
            <p:nvPr/>
          </p:nvSpPr>
          <p:spPr>
            <a:xfrm rot="4185827">
              <a:off x="3263846" y="3281702"/>
              <a:ext cx="962103" cy="1285157"/>
            </a:xfrm>
            <a:prstGeom prst="parallelogram">
              <a:avLst>
                <a:gd name="adj" fmla="val 483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CED86C-C6C8-4B63-9114-53F79839DD9D}"/>
                </a:ext>
              </a:extLst>
            </p:cNvPr>
            <p:cNvSpPr txBox="1"/>
            <p:nvPr/>
          </p:nvSpPr>
          <p:spPr>
            <a:xfrm>
              <a:off x="3314486" y="3735733"/>
              <a:ext cx="8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1999</a:t>
              </a:r>
              <a:endParaRPr lang="ko-KR" altLang="en-US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36" name="Group 56">
              <a:extLst>
                <a:ext uri="{FF2B5EF4-FFF2-40B4-BE49-F238E27FC236}">
                  <a16:creationId xmlns:a16="http://schemas.microsoft.com/office/drawing/2014/main" id="{EB9B63FB-8BCB-488D-92B7-2F96E0323175}"/>
                </a:ext>
              </a:extLst>
            </p:cNvPr>
            <p:cNvGrpSpPr/>
            <p:nvPr/>
          </p:nvGrpSpPr>
          <p:grpSpPr>
            <a:xfrm rot="20305078">
              <a:off x="1763453" y="1908469"/>
              <a:ext cx="1926712" cy="1292664"/>
              <a:chOff x="3065874" y="4159633"/>
              <a:chExt cx="1890847" cy="129266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F4B0DB-CF5E-403D-81A4-14621FA5B397}"/>
                  </a:ext>
                </a:extLst>
              </p:cNvPr>
              <p:cNvSpPr txBox="1"/>
              <p:nvPr/>
            </p:nvSpPr>
            <p:spPr>
              <a:xfrm>
                <a:off x="3069869" y="4621300"/>
                <a:ext cx="18868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경기 침체를 탈출하기 위하여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세대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계좌 원칙이 폐지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청약예금은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인 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1</a:t>
                </a:r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계좌 개설이 가능해졌다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BC0D34-577E-44F4-B6ED-8F3074AB383A}"/>
                  </a:ext>
                </a:extLst>
              </p:cNvPr>
              <p:cNvSpPr txBox="1"/>
              <p:nvPr/>
            </p:nvSpPr>
            <p:spPr>
              <a:xfrm>
                <a:off x="3065874" y="4159633"/>
                <a:ext cx="187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200" b="1" dirty="0" smtClean="0">
                    <a:solidFill>
                      <a:schemeClr val="accent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Arial" pitchFamily="34" charset="0"/>
                  </a:rPr>
                  <a:t>외환위기</a:t>
                </a:r>
                <a:endParaRPr lang="ko-KR" altLang="en-US" sz="1200" b="1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655D9-65EA-412B-A4AA-C41A7C12394D}"/>
              </a:ext>
            </a:extLst>
          </p:cNvPr>
          <p:cNvSpPr txBox="1"/>
          <p:nvPr/>
        </p:nvSpPr>
        <p:spPr>
          <a:xfrm>
            <a:off x="8744484" y="6097655"/>
            <a:ext cx="30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내 집 마련의 꿈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6815-A0C6-45E1-B063-91F3AD30E3DA}"/>
              </a:ext>
            </a:extLst>
          </p:cNvPr>
          <p:cNvSpPr txBox="1"/>
          <p:nvPr/>
        </p:nvSpPr>
        <p:spPr>
          <a:xfrm>
            <a:off x="1923315" y="660542"/>
            <a:ext cx="37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API</a:t>
            </a:r>
            <a:endParaRPr lang="en-US" altLang="ko-KR" sz="4000" b="1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D49F5-365F-44F2-A7FC-5E401E8A2F8E}"/>
              </a:ext>
            </a:extLst>
          </p:cNvPr>
          <p:cNvSpPr txBox="1"/>
          <p:nvPr/>
        </p:nvSpPr>
        <p:spPr>
          <a:xfrm>
            <a:off x="1923315" y="1714650"/>
            <a:ext cx="28619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한국부동산원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_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전국 청약 분양정보 조회 서비스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26753" y="53444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3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6D37B-AECF-438B-BB16-9CF857F31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전국 청약 분양정보 조회 서비스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Diamond 33"/>
          <p:cNvSpPr/>
          <p:nvPr/>
        </p:nvSpPr>
        <p:spPr>
          <a:xfrm>
            <a:off x="651227" y="5251267"/>
            <a:ext cx="670562" cy="670562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387068" y="5251267"/>
            <a:ext cx="670562" cy="670562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Diamond 41"/>
          <p:cNvSpPr/>
          <p:nvPr/>
        </p:nvSpPr>
        <p:spPr>
          <a:xfrm>
            <a:off x="8122909" y="5251267"/>
            <a:ext cx="670562" cy="670562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>
            <a:hlinkClick r:id="rId2" action="ppaction://hlinkfile"/>
            <a:extLst>
              <a:ext uri="{FF2B5EF4-FFF2-40B4-BE49-F238E27FC236}">
                <a16:creationId xmlns:a16="http://schemas.microsoft.com/office/drawing/2014/main" id="{B62C102A-D5CB-4277-B6DF-A8B35A6F43E9}"/>
              </a:ext>
            </a:extLst>
          </p:cNvPr>
          <p:cNvSpPr/>
          <p:nvPr/>
        </p:nvSpPr>
        <p:spPr>
          <a:xfrm>
            <a:off x="710980" y="2017701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</a:t>
            </a:r>
            <a:endParaRPr lang="en-US" altLang="ko-KR" sz="4000" b="1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b="1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부동산원</a:t>
            </a:r>
            <a:endParaRPr lang="en-US" altLang="ko-KR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B619E3-1F11-4453-9643-4C8FBEBD8966}"/>
              </a:ext>
            </a:extLst>
          </p:cNvPr>
          <p:cNvSpPr/>
          <p:nvPr/>
        </p:nvSpPr>
        <p:spPr>
          <a:xfrm>
            <a:off x="710980" y="3586272"/>
            <a:ext cx="4264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부동산 도사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관리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&amp;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공시</a:t>
            </a:r>
            <a:r>
              <a:rPr lang="en-US" altLang="ko-KR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통계전문기관</a:t>
            </a:r>
            <a:endParaRPr lang="en-US" altLang="ko-KR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4" name="Group 24">
            <a:extLst>
              <a:ext uri="{FF2B5EF4-FFF2-40B4-BE49-F238E27FC236}">
                <a16:creationId xmlns:a16="http://schemas.microsoft.com/office/drawing/2014/main" id="{17D71149-A435-4D11-9C21-728851BA5120}"/>
              </a:ext>
            </a:extLst>
          </p:cNvPr>
          <p:cNvGrpSpPr/>
          <p:nvPr/>
        </p:nvGrpSpPr>
        <p:grpSpPr>
          <a:xfrm>
            <a:off x="1372608" y="5293401"/>
            <a:ext cx="2680645" cy="699455"/>
            <a:chOff x="323528" y="4149080"/>
            <a:chExt cx="1568463" cy="6994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5866E-BF5A-40C5-9687-5B7B5B266C1D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공고기간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주택구분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공급지역 등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입력값을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이용하여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APT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분양정보를 제공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541378-90EC-43B7-B955-296BC6ABE296}"/>
                </a:ext>
              </a:extLst>
            </p:cNvPr>
            <p:cNvSpPr txBox="1"/>
            <p:nvPr/>
          </p:nvSpPr>
          <p:spPr>
            <a:xfrm>
              <a:off x="323528" y="4149080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API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분양정보 조회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47" name="Group 24">
            <a:extLst>
              <a:ext uri="{FF2B5EF4-FFF2-40B4-BE49-F238E27FC236}">
                <a16:creationId xmlns:a16="http://schemas.microsoft.com/office/drawing/2014/main" id="{60DFF3F4-DD2D-4C24-8541-2EAC94E6EBD1}"/>
              </a:ext>
            </a:extLst>
          </p:cNvPr>
          <p:cNvGrpSpPr/>
          <p:nvPr/>
        </p:nvGrpSpPr>
        <p:grpSpPr>
          <a:xfrm>
            <a:off x="5131598" y="5293401"/>
            <a:ext cx="2680645" cy="699455"/>
            <a:chOff x="323528" y="4149080"/>
            <a:chExt cx="1568463" cy="6994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9A02A3E-FF3C-4D21-890E-15ED9EB8BFF8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주택관리번호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공고번호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값을 이용하여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APT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분양정보 상세 정보를 제공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9E08-7842-4DAE-8002-FDC141EDCD06}"/>
                </a:ext>
              </a:extLst>
            </p:cNvPr>
            <p:cNvSpPr txBox="1"/>
            <p:nvPr/>
          </p:nvSpPr>
          <p:spPr>
            <a:xfrm>
              <a:off x="323528" y="4149080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APT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분양정보 상세 조회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3" name="Group 24">
            <a:extLst>
              <a:ext uri="{FF2B5EF4-FFF2-40B4-BE49-F238E27FC236}">
                <a16:creationId xmlns:a16="http://schemas.microsoft.com/office/drawing/2014/main" id="{AF9F5984-804B-4321-B258-C96ABD473753}"/>
              </a:ext>
            </a:extLst>
          </p:cNvPr>
          <p:cNvGrpSpPr/>
          <p:nvPr/>
        </p:nvGrpSpPr>
        <p:grpSpPr>
          <a:xfrm>
            <a:off x="8890587" y="5293401"/>
            <a:ext cx="2680645" cy="699455"/>
            <a:chOff x="323528" y="4149080"/>
            <a:chExt cx="1568463" cy="69945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7D79C8-A2E4-4FF1-8364-F680F51D903E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주택관리번호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공고번호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값을 이용하여 </a:t>
              </a:r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APT </a:t>
              </a:r>
              <a:r>
                <a:rPr lang="ko-KR" altLang="en-US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주택형별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상세 정보를 제공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29E84D-DAD7-491E-82A9-3A501FFC952D}"/>
                </a:ext>
              </a:extLst>
            </p:cNvPr>
            <p:cNvSpPr txBox="1"/>
            <p:nvPr/>
          </p:nvSpPr>
          <p:spPr>
            <a:xfrm>
              <a:off x="323528" y="4149080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APT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분양정보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주택형별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Arial" pitchFamily="34" charset="0"/>
                </a:rPr>
                <a:t> 상세 조회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8" name="Isosceles Triangle 57">
            <a:extLst>
              <a:ext uri="{FF2B5EF4-FFF2-40B4-BE49-F238E27FC236}">
                <a16:creationId xmlns:a16="http://schemas.microsoft.com/office/drawing/2014/main" id="{3594202A-63A8-47C8-AEA2-B9F444917689}"/>
              </a:ext>
            </a:extLst>
          </p:cNvPr>
          <p:cNvSpPr/>
          <p:nvPr/>
        </p:nvSpPr>
        <p:spPr>
          <a:xfrm>
            <a:off x="8391266" y="5435253"/>
            <a:ext cx="133848" cy="302590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Parallelogram 15">
            <a:extLst>
              <a:ext uri="{FF2B5EF4-FFF2-40B4-BE49-F238E27FC236}">
                <a16:creationId xmlns:a16="http://schemas.microsoft.com/office/drawing/2014/main" id="{F0031B5A-DBEA-4391-9C46-51266056515B}"/>
              </a:ext>
            </a:extLst>
          </p:cNvPr>
          <p:cNvSpPr/>
          <p:nvPr/>
        </p:nvSpPr>
        <p:spPr>
          <a:xfrm flipH="1">
            <a:off x="4597891" y="5468951"/>
            <a:ext cx="248213" cy="24821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EEFD7711-BDAC-41D9-BBC6-92A6CA0B40BD}"/>
              </a:ext>
            </a:extLst>
          </p:cNvPr>
          <p:cNvSpPr/>
          <p:nvPr/>
        </p:nvSpPr>
        <p:spPr>
          <a:xfrm rot="2700000">
            <a:off x="903028" y="5438782"/>
            <a:ext cx="166444" cy="2984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" r="3252"/>
          <a:stretch/>
        </p:blipFill>
        <p:spPr>
          <a:xfrm>
            <a:off x="6143095" y="1776210"/>
            <a:ext cx="4630189" cy="2850659"/>
          </a:xfrm>
        </p:spPr>
      </p:pic>
      <p:pic>
        <p:nvPicPr>
          <p:cNvPr id="11" name="그림 개체 틀 10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r="4167"/>
          <a:stretch/>
        </p:blipFill>
        <p:spPr>
          <a:xfrm>
            <a:off x="6158786" y="1844654"/>
            <a:ext cx="4662984" cy="2713770"/>
          </a:xfrm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" r="8094"/>
          <a:stretch/>
        </p:blipFill>
        <p:spPr>
          <a:xfrm>
            <a:off x="6126647" y="1664394"/>
            <a:ext cx="4663084" cy="3213904"/>
          </a:xfrm>
        </p:spPr>
      </p:pic>
    </p:spTree>
    <p:extLst>
      <p:ext uri="{BB962C8B-B14F-4D97-AF65-F5344CB8AC3E}">
        <p14:creationId xmlns:p14="http://schemas.microsoft.com/office/powerpoint/2010/main" val="26428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655D9-65EA-412B-A4AA-C41A7C12394D}"/>
              </a:ext>
            </a:extLst>
          </p:cNvPr>
          <p:cNvSpPr txBox="1"/>
          <p:nvPr/>
        </p:nvSpPr>
        <p:spPr>
          <a:xfrm>
            <a:off x="8752797" y="6097655"/>
            <a:ext cx="3079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내 집 마련의 꿈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6815-A0C6-45E1-B063-91F3AD30E3DA}"/>
              </a:ext>
            </a:extLst>
          </p:cNvPr>
          <p:cNvSpPr txBox="1"/>
          <p:nvPr/>
        </p:nvSpPr>
        <p:spPr>
          <a:xfrm>
            <a:off x="1913463" y="674745"/>
            <a:ext cx="379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794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CODE</a:t>
            </a:r>
            <a:endParaRPr lang="en-US" altLang="ko-KR" sz="4800" b="1" dirty="0">
              <a:solidFill>
                <a:srgbClr val="F7946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26753" y="59839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3463" y="1727861"/>
            <a:ext cx="353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1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22660" y="58190"/>
            <a:ext cx="9997783" cy="7429773"/>
            <a:chOff x="1013117" y="133350"/>
            <a:chExt cx="98453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013117" y="133350"/>
              <a:ext cx="98453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748" y="723643"/>
              <a:ext cx="4331094" cy="4830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6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131" y="-364877"/>
            <a:ext cx="12097317" cy="8990025"/>
            <a:chOff x="1013117" y="133350"/>
            <a:chExt cx="9845383" cy="7429773"/>
          </a:xfrm>
        </p:grpSpPr>
        <p:grpSp>
          <p:nvGrpSpPr>
            <p:cNvPr id="77" name="Graphic 14">
              <a:extLst>
                <a:ext uri="{FF2B5EF4-FFF2-40B4-BE49-F238E27FC236}">
                  <a16:creationId xmlns:a16="http://schemas.microsoft.com/office/drawing/2014/main" id="{A739DC58-65A8-4FE3-BF13-DE7F0F27220A}"/>
                </a:ext>
              </a:extLst>
            </p:cNvPr>
            <p:cNvGrpSpPr/>
            <p:nvPr/>
          </p:nvGrpSpPr>
          <p:grpSpPr>
            <a:xfrm>
              <a:off x="1013117" y="133350"/>
              <a:ext cx="9845383" cy="7429773"/>
              <a:chOff x="2444748" y="555045"/>
              <a:chExt cx="7282048" cy="5529181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FA0ED98-4815-4B3D-B74D-E152ACE14A5E}"/>
                  </a:ext>
                </a:extLst>
              </p:cNvPr>
              <p:cNvSpPr/>
              <p:nvPr/>
            </p:nvSpPr>
            <p:spPr>
              <a:xfrm>
                <a:off x="4997556" y="5204652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DF88C06-29F9-44C4-95DC-3F355506EED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735679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5234D7-3800-48C4-BAFB-3CC9B19D87E5}"/>
                  </a:ext>
                </a:extLst>
              </p:cNvPr>
              <p:cNvSpPr/>
              <p:nvPr/>
            </p:nvSpPr>
            <p:spPr>
              <a:xfrm>
                <a:off x="8678848" y="5208903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6F0D2-7C54-4D9D-ACA5-F1E83E3BE0F9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6DF6D3F-AE5A-4CA8-A53D-EE6CEA7E33E7}"/>
                  </a:ext>
                </a:extLst>
              </p:cNvPr>
              <p:cNvSpPr/>
              <p:nvPr/>
            </p:nvSpPr>
            <p:spPr>
              <a:xfrm>
                <a:off x="4997556" y="5961495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193AF9-03E2-4F08-84E7-E3FC444D1C11}"/>
                  </a:ext>
                </a:extLst>
              </p:cNvPr>
              <p:cNvSpPr/>
              <p:nvPr/>
            </p:nvSpPr>
            <p:spPr>
              <a:xfrm>
                <a:off x="2481568" y="4911351"/>
                <a:ext cx="7200228" cy="343647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24ED1D-80EF-46FF-8ACD-FEB74BD67AF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BAAF39-499F-4F93-8889-16FB1E28B0B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375" y="649981"/>
              <a:ext cx="8987512" cy="5133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2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246</Words>
  <Application>Microsoft Office PowerPoint</Application>
  <PresentationFormat>와이드스크린</PresentationFormat>
  <Paragraphs>57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 Unicode MS</vt:lpstr>
      <vt:lpstr>배달의민족 주아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KB</cp:lastModifiedBy>
  <cp:revision>115</cp:revision>
  <dcterms:created xsi:type="dcterms:W3CDTF">2020-01-20T05:08:25Z</dcterms:created>
  <dcterms:modified xsi:type="dcterms:W3CDTF">2021-07-12T01:43:27Z</dcterms:modified>
</cp:coreProperties>
</file>